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15"/>
    <p:restoredTop sz="94607"/>
  </p:normalViewPr>
  <p:slideViewPr>
    <p:cSldViewPr snapToGrid="0" snapToObjects="1">
      <p:cViewPr>
        <p:scale>
          <a:sx n="87" d="100"/>
          <a:sy n="87" d="100"/>
        </p:scale>
        <p:origin x="1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-werkblad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-werkblad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4271653543307"/>
          <c:y val="0.0653025845572977"/>
          <c:w val="0.932447834645669"/>
          <c:h val="0.811335764734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overgewicht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1990.0</c:v>
                </c:pt>
                <c:pt idx="1">
                  <c:v>2017.0</c:v>
                </c:pt>
                <c:pt idx="2">
                  <c:v>2018.0</c:v>
                </c:pt>
                <c:pt idx="3">
                  <c:v>2040.0</c:v>
                </c:pt>
              </c:numCache>
            </c:numRef>
          </c:cat>
          <c:val>
            <c:numRef>
              <c:f>Blad1!$B$2:$B$6</c:f>
              <c:numCache>
                <c:formatCode>General</c:formatCode>
                <c:ptCount val="5"/>
                <c:pt idx="0">
                  <c:v>31.5</c:v>
                </c:pt>
                <c:pt idx="1">
                  <c:v>48.8</c:v>
                </c:pt>
                <c:pt idx="2">
                  <c:v>50.0</c:v>
                </c:pt>
                <c:pt idx="3">
                  <c:v>62.0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obesitas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1990.0</c:v>
                </c:pt>
                <c:pt idx="1">
                  <c:v>2017.0</c:v>
                </c:pt>
                <c:pt idx="2">
                  <c:v>2018.0</c:v>
                </c:pt>
                <c:pt idx="3">
                  <c:v>2040.0</c:v>
                </c:pt>
              </c:numCache>
            </c:numRef>
          </c:cat>
          <c:val>
            <c:numRef>
              <c:f>Blad1!$C$2:$C$6</c:f>
              <c:numCache>
                <c:formatCode>General</c:formatCode>
                <c:ptCount val="5"/>
                <c:pt idx="0">
                  <c:v>6.2</c:v>
                </c:pt>
                <c:pt idx="1">
                  <c:v>13.9</c:v>
                </c:pt>
                <c:pt idx="2">
                  <c:v>15.0</c:v>
                </c:pt>
                <c:pt idx="3">
                  <c:v>18.6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03049280"/>
        <c:axId val="2143300816"/>
      </c:barChart>
      <c:catAx>
        <c:axId val="-210304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43300816"/>
        <c:crosses val="autoZero"/>
        <c:auto val="1"/>
        <c:lblAlgn val="ctr"/>
        <c:lblOffset val="100"/>
        <c:noMultiLvlLbl val="0"/>
      </c:catAx>
      <c:valAx>
        <c:axId val="2143300816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10304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126722440945"/>
          <c:y val="0.927035441404581"/>
          <c:w val="0.23774655511811"/>
          <c:h val="0.0480873835259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overgewicht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2015.0</c:v>
                </c:pt>
                <c:pt idx="4">
                  <c:v>2017.0</c:v>
                </c:pt>
                <c:pt idx="5">
                  <c:v>2018.0</c:v>
                </c:pt>
              </c:numCache>
            </c:numRef>
          </c:cat>
          <c:val>
            <c:numRef>
              <c:f>Blad1!$B$2:$B$7</c:f>
              <c:numCache>
                <c:formatCode>General</c:formatCode>
                <c:ptCount val="6"/>
                <c:pt idx="0">
                  <c:v>12.0</c:v>
                </c:pt>
                <c:pt idx="1">
                  <c:v>14.4</c:v>
                </c:pt>
                <c:pt idx="2">
                  <c:v>13.0</c:v>
                </c:pt>
                <c:pt idx="3">
                  <c:v>12.2</c:v>
                </c:pt>
                <c:pt idx="4">
                  <c:v>11.8</c:v>
                </c:pt>
                <c:pt idx="5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obesitas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2015.0</c:v>
                </c:pt>
                <c:pt idx="4">
                  <c:v>2017.0</c:v>
                </c:pt>
                <c:pt idx="5">
                  <c:v>2018.0</c:v>
                </c:pt>
              </c:numCache>
            </c:numRef>
          </c:cat>
          <c:val>
            <c:numRef>
              <c:f>Blad1!$C$2:$C$7</c:f>
              <c:numCache>
                <c:formatCode>General</c:formatCode>
                <c:ptCount val="6"/>
                <c:pt idx="0">
                  <c:v>3.0</c:v>
                </c:pt>
                <c:pt idx="1">
                  <c:v>3.5</c:v>
                </c:pt>
                <c:pt idx="2">
                  <c:v>3.8</c:v>
                </c:pt>
                <c:pt idx="3">
                  <c:v>4.8</c:v>
                </c:pt>
                <c:pt idx="4">
                  <c:v>3.3</c:v>
                </c:pt>
                <c:pt idx="5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9788208"/>
        <c:axId val="-2104229568"/>
      </c:barChart>
      <c:catAx>
        <c:axId val="-209978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104229568"/>
        <c:crosses val="autoZero"/>
        <c:auto val="1"/>
        <c:lblAlgn val="ctr"/>
        <c:lblOffset val="100"/>
        <c:noMultiLvlLbl val="0"/>
      </c:catAx>
      <c:valAx>
        <c:axId val="-2104229568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09978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 smtClean="0"/>
              <a:t>bron: jeugdmonitor, CBS 2019</a:t>
            </a:r>
            <a:endParaRPr lang="nl-N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overgewicht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2015.0</c:v>
                </c:pt>
                <c:pt idx="4">
                  <c:v>2017.0</c:v>
                </c:pt>
                <c:pt idx="5">
                  <c:v>2018.0</c:v>
                </c:pt>
              </c:numCache>
            </c:numRef>
          </c:cat>
          <c:val>
            <c:numRef>
              <c:f>Blad1!$B$2:$B$7</c:f>
              <c:numCache>
                <c:formatCode>General</c:formatCode>
                <c:ptCount val="6"/>
                <c:pt idx="0">
                  <c:v>10.5</c:v>
                </c:pt>
                <c:pt idx="1">
                  <c:v>11.1</c:v>
                </c:pt>
                <c:pt idx="2">
                  <c:v>12.9</c:v>
                </c:pt>
                <c:pt idx="3">
                  <c:v>11.0</c:v>
                </c:pt>
                <c:pt idx="4">
                  <c:v>14.3</c:v>
                </c:pt>
                <c:pt idx="5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obesitas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2015.0</c:v>
                </c:pt>
                <c:pt idx="4">
                  <c:v>2017.0</c:v>
                </c:pt>
                <c:pt idx="5">
                  <c:v>2018.0</c:v>
                </c:pt>
              </c:numCache>
            </c:numRef>
          </c:cat>
          <c:val>
            <c:numRef>
              <c:f>Blad1!$C$2:$C$7</c:f>
              <c:numCache>
                <c:formatCode>General</c:formatCode>
                <c:ptCount val="6"/>
                <c:pt idx="0">
                  <c:v>1.6</c:v>
                </c:pt>
                <c:pt idx="1">
                  <c:v>1.5</c:v>
                </c:pt>
                <c:pt idx="2">
                  <c:v>2.9</c:v>
                </c:pt>
                <c:pt idx="3">
                  <c:v>1.8</c:v>
                </c:pt>
                <c:pt idx="4">
                  <c:v>2.3</c:v>
                </c:pt>
                <c:pt idx="5">
                  <c:v>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9915712"/>
        <c:axId val="-2101478368"/>
      </c:barChart>
      <c:catAx>
        <c:axId val="-209991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101478368"/>
        <c:crosses val="autoZero"/>
        <c:auto val="1"/>
        <c:lblAlgn val="ctr"/>
        <c:lblOffset val="100"/>
        <c:noMultiLvlLbl val="0"/>
      </c:catAx>
      <c:valAx>
        <c:axId val="-2101478368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09991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7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1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92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65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85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13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01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9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0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49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13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D411-BCF4-474F-9F0D-B65C6208B76F}" type="datetimeFigureOut">
              <a:rPr lang="nl-NL" smtClean="0"/>
              <a:t>09-04-19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BF6E-C9F3-7646-AC74-85E5953B7C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41553"/>
          </a:xfrm>
        </p:spPr>
        <p:txBody>
          <a:bodyPr>
            <a:noAutofit/>
          </a:bodyPr>
          <a:lstStyle/>
          <a:p>
            <a:r>
              <a:rPr lang="nl-NL" sz="6600" dirty="0" smtClean="0"/>
              <a:t>Ongezond Voedsel en Preventie</a:t>
            </a:r>
            <a:endParaRPr lang="nl-NL" sz="6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1986456"/>
            <a:ext cx="9144000" cy="4209392"/>
          </a:xfrm>
        </p:spPr>
        <p:txBody>
          <a:bodyPr/>
          <a:lstStyle/>
          <a:p>
            <a:pPr algn="l"/>
            <a:endParaRPr lang="nl-NL" dirty="0" smtClean="0"/>
          </a:p>
          <a:p>
            <a:pPr algn="l"/>
            <a:endParaRPr lang="nl-NL" dirty="0"/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Recht op gezonde ontwikkeling van het kind: wiens verantwoordelijkheid?</a:t>
            </a:r>
          </a:p>
          <a:p>
            <a:pPr algn="l"/>
            <a:endParaRPr lang="nl-NL" dirty="0"/>
          </a:p>
          <a:p>
            <a:pPr algn="l"/>
            <a:endParaRPr lang="nl-NL" dirty="0" smtClean="0"/>
          </a:p>
          <a:p>
            <a:pPr algn="l"/>
            <a:r>
              <a:rPr lang="nl-NL" sz="2800" dirty="0" smtClean="0"/>
              <a:t>Mr. R. Dietvorst</a:t>
            </a:r>
          </a:p>
          <a:p>
            <a:pPr algn="l"/>
            <a:r>
              <a:rPr lang="nl-NL" sz="2800" dirty="0" err="1" smtClean="0"/>
              <a:t>Renate.dietvorst@maastrichtuniversity.nl</a:t>
            </a:r>
            <a:endParaRPr lang="nl-NL" sz="2800" dirty="0" smtClean="0"/>
          </a:p>
          <a:p>
            <a:pPr algn="l"/>
            <a:endParaRPr lang="nl-NL" dirty="0" smtClean="0"/>
          </a:p>
          <a:p>
            <a:pPr algn="l"/>
            <a:endParaRPr lang="nl-NL" dirty="0" smtClean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644" y="6017342"/>
            <a:ext cx="4375355" cy="87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Introductie: Het “gewichtige” probleem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6193"/>
            <a:ext cx="10515600" cy="4710770"/>
          </a:xfrm>
        </p:spPr>
        <p:txBody>
          <a:bodyPr/>
          <a:lstStyle/>
          <a:p>
            <a:r>
              <a:rPr lang="nl-NL" dirty="0" smtClean="0"/>
              <a:t>Sterke stijging aantal procenten volwassenen met obesitas en overgewicht</a:t>
            </a:r>
          </a:p>
          <a:p>
            <a:endParaRPr lang="nl-NL" dirty="0" smtClean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1336534556"/>
              </p:ext>
            </p:extLst>
          </p:nvPr>
        </p:nvGraphicFramePr>
        <p:xfrm>
          <a:off x="2032000" y="2054268"/>
          <a:ext cx="8128000" cy="4084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10 april 2019: ”Kwart 18-25 jarigen te zwaar”</a:t>
            </a:r>
            <a:br>
              <a:rPr lang="nl-NL" dirty="0" smtClean="0"/>
            </a:br>
            <a:r>
              <a:rPr lang="nl-NL" sz="1200" dirty="0" smtClean="0"/>
              <a:t>bron: Jeugdmonitor CBS 2019</a:t>
            </a:r>
            <a:br>
              <a:rPr lang="nl-NL" sz="1200" dirty="0" smtClean="0"/>
            </a:br>
            <a:r>
              <a:rPr lang="nl-NL" sz="1200" dirty="0"/>
              <a:t/>
            </a:r>
            <a:br>
              <a:rPr lang="nl-NL" sz="1200" dirty="0"/>
            </a:b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2200" dirty="0" smtClean="0">
                <a:latin typeface="+mn-lt"/>
              </a:rPr>
              <a:t>2-9 jaar:</a:t>
            </a:r>
            <a:endParaRPr lang="nl-NL" sz="2200" dirty="0">
              <a:latin typeface="+mn-lt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78117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0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9-18 jaar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65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1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83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Oorzaken overgewicht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23" y="1358294"/>
            <a:ext cx="2311400" cy="3505200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54" y="1533101"/>
            <a:ext cx="3568700" cy="2273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6" y="4281744"/>
            <a:ext cx="2868151" cy="2057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084" y="4148394"/>
            <a:ext cx="3492500" cy="23241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769897" y="988962"/>
            <a:ext cx="286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Obesogene</a:t>
            </a:r>
            <a:r>
              <a:rPr lang="nl-NL" dirty="0" smtClean="0"/>
              <a:t> omgeving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9232490" y="3421626"/>
            <a:ext cx="256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Ongezonde schoolkantines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37099" y="3829527"/>
            <a:ext cx="346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Ongezonde sport/bedrijfskantines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133168" y="840180"/>
            <a:ext cx="3266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Veel (verborgen) zout-, </a:t>
            </a:r>
            <a:r>
              <a:rPr lang="nl-NL" dirty="0" err="1" smtClean="0"/>
              <a:t>vet-en</a:t>
            </a:r>
            <a:r>
              <a:rPr lang="nl-NL" dirty="0" smtClean="0"/>
              <a:t> suikerhoudende producten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08" y="457984"/>
            <a:ext cx="2946400" cy="27559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281" y="4863494"/>
            <a:ext cx="2875295" cy="1851517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8730635" y="147259"/>
            <a:ext cx="3068075" cy="368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Weinig fysieke activiteit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7024509" y="5336339"/>
            <a:ext cx="1758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Veel gebruik vervoers-</a:t>
            </a:r>
          </a:p>
          <a:p>
            <a:r>
              <a:rPr lang="nl-NL" dirty="0" smtClean="0"/>
              <a:t>middelen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8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984"/>
          </a:xfrm>
        </p:spPr>
        <p:txBody>
          <a:bodyPr/>
          <a:lstStyle/>
          <a:p>
            <a:pPr algn="ctr"/>
            <a:r>
              <a:rPr lang="nl-NL" dirty="0" smtClean="0"/>
              <a:t>Wiens verantwoordelijkheid?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4893853"/>
          </a:xfrm>
        </p:spPr>
        <p:txBody>
          <a:bodyPr/>
          <a:lstStyle/>
          <a:p>
            <a:r>
              <a:rPr lang="nl-NL" dirty="0" smtClean="0"/>
              <a:t>Sprake van </a:t>
            </a:r>
            <a:r>
              <a:rPr lang="nl-NL" dirty="0" err="1" smtClean="0"/>
              <a:t>leefstijl</a:t>
            </a:r>
            <a:r>
              <a:rPr lang="nl-NL" i="1" dirty="0" err="1" smtClean="0"/>
              <a:t>KEUZES</a:t>
            </a:r>
            <a:r>
              <a:rPr lang="nl-NL" dirty="0" smtClean="0"/>
              <a:t>?</a:t>
            </a:r>
          </a:p>
          <a:p>
            <a:pPr lvl="2"/>
            <a:r>
              <a:rPr lang="nl-NL" dirty="0" err="1" smtClean="0"/>
              <a:t>Obesogene</a:t>
            </a:r>
            <a:r>
              <a:rPr lang="nl-NL" dirty="0" smtClean="0"/>
              <a:t> omgeving</a:t>
            </a:r>
          </a:p>
          <a:p>
            <a:r>
              <a:rPr lang="nl-NL" dirty="0" smtClean="0"/>
              <a:t>Mensbeeld bij preventieve maatregelen</a:t>
            </a:r>
          </a:p>
          <a:p>
            <a:r>
              <a:rPr lang="nl-NL" dirty="0" smtClean="0"/>
              <a:t>Weinig- tot geen sturende rol overheden:</a:t>
            </a:r>
          </a:p>
          <a:p>
            <a:pPr lvl="2"/>
            <a:r>
              <a:rPr lang="nl-NL" dirty="0" smtClean="0"/>
              <a:t>Weinig regelgeving m.b.t. Ongezonde voeding</a:t>
            </a:r>
          </a:p>
          <a:p>
            <a:pPr lvl="2"/>
            <a:r>
              <a:rPr lang="nl-NL" dirty="0" smtClean="0"/>
              <a:t>Vestigingsbeleid voedingsproducenten, supermarkten en food trucks</a:t>
            </a:r>
          </a:p>
          <a:p>
            <a:pPr lvl="2"/>
            <a:r>
              <a:rPr lang="nl-NL" dirty="0" smtClean="0"/>
              <a:t>Subsidies op granen en soja i.p.v. Fruit en groenten</a:t>
            </a:r>
          </a:p>
          <a:p>
            <a:pPr lvl="2"/>
            <a:r>
              <a:rPr lang="nl-NL" dirty="0" smtClean="0">
                <a:sym typeface="Wingdings"/>
              </a:rPr>
              <a:t> veel bewerkte voedingsmiddelen</a:t>
            </a:r>
          </a:p>
          <a:p>
            <a:pPr lvl="2"/>
            <a:r>
              <a:rPr lang="nl-NL" dirty="0" smtClean="0">
                <a:sym typeface="Wingdings"/>
              </a:rPr>
              <a:t> Gezond dieet nu in veel landen duurder dan ongezond dieet</a:t>
            </a:r>
          </a:p>
          <a:p>
            <a:r>
              <a:rPr lang="nl-NL" dirty="0" smtClean="0">
                <a:sym typeface="Wingdings"/>
              </a:rPr>
              <a:t>Marketingregels beperkt</a:t>
            </a:r>
          </a:p>
          <a:p>
            <a:pPr lvl="2"/>
            <a:r>
              <a:rPr lang="nl-NL" dirty="0" smtClean="0">
                <a:sym typeface="Wingdings"/>
              </a:rPr>
              <a:t>Verplaatsing verantwoordelijkheid naar private partijen: zelfregulering/ ouders </a:t>
            </a:r>
          </a:p>
          <a:p>
            <a:r>
              <a:rPr lang="nl-NL" dirty="0" smtClean="0">
                <a:sym typeface="Wingdings"/>
              </a:rPr>
              <a:t>Wetgeving niet up-t</a:t>
            </a:r>
            <a:r>
              <a:rPr lang="en-US" dirty="0" smtClean="0">
                <a:sym typeface="Wingdings"/>
              </a:rPr>
              <a:t>o-date!  </a:t>
            </a:r>
            <a:r>
              <a:rPr lang="en-US" dirty="0" err="1">
                <a:sym typeface="Wingdings"/>
              </a:rPr>
              <a:t>P</a:t>
            </a:r>
            <a:r>
              <a:rPr lang="en-US" dirty="0" err="1" smtClean="0">
                <a:sym typeface="Wingdings"/>
              </a:rPr>
              <a:t>reventieakkoord</a:t>
            </a:r>
            <a:endParaRPr lang="nl-NL" dirty="0" smtClean="0">
              <a:sym typeface="Wingdings"/>
            </a:endParaRP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166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012478"/>
            <a:ext cx="10515600" cy="5164485"/>
          </a:xfrm>
        </p:spPr>
        <p:txBody>
          <a:bodyPr/>
          <a:lstStyle/>
          <a:p>
            <a:r>
              <a:rPr lang="nl-NL" dirty="0" smtClean="0"/>
              <a:t>Voorkomen dat het percentage m.b.t. kinderen stijgt is cruciaal voor de toekomst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Er moeten keuzes gemaakt worden! Bottom up en top down..</a:t>
            </a:r>
            <a:endParaRPr lang="nl-NL" dirty="0"/>
          </a:p>
          <a:p>
            <a:pPr lvl="2"/>
            <a:r>
              <a:rPr lang="nl-NL" dirty="0" smtClean="0"/>
              <a:t>implementatie IVRK in het beleid en wetgeving</a:t>
            </a:r>
          </a:p>
          <a:p>
            <a:pPr lvl="2"/>
            <a:r>
              <a:rPr lang="nl-NL" dirty="0" smtClean="0"/>
              <a:t>Preventie en gezondheidsbevordering op scholen van cruciaal belang</a:t>
            </a:r>
          </a:p>
          <a:p>
            <a:pPr lvl="2"/>
            <a:r>
              <a:rPr lang="nl-NL" dirty="0" smtClean="0"/>
              <a:t>Preventie door betrekken familie/ gezin en meer voorlichtingsmomenten</a:t>
            </a:r>
          </a:p>
          <a:p>
            <a:pPr lvl="1"/>
            <a:r>
              <a:rPr lang="nl-NL" dirty="0" smtClean="0"/>
              <a:t>Top down:</a:t>
            </a:r>
          </a:p>
          <a:p>
            <a:pPr lvl="2"/>
            <a:r>
              <a:rPr lang="nl-NL" dirty="0" smtClean="0"/>
              <a:t>Meer regelgeving op gebied van kindermarketing</a:t>
            </a:r>
          </a:p>
          <a:p>
            <a:pPr lvl="2"/>
            <a:r>
              <a:rPr lang="nl-NL" dirty="0" smtClean="0"/>
              <a:t>Zo min mogelijk inzetten op zelfregulering</a:t>
            </a:r>
          </a:p>
          <a:p>
            <a:pPr lvl="2"/>
            <a:r>
              <a:rPr lang="nl-NL" dirty="0" smtClean="0"/>
              <a:t>Verandering van het mensbeeld van de overheid: is het wel een rationeel mensbeeld?</a:t>
            </a:r>
          </a:p>
          <a:p>
            <a:pPr lvl="2"/>
            <a:r>
              <a:rPr lang="nl-NL" dirty="0" smtClean="0"/>
              <a:t>Preventieakkoord moet “tanden” krijgen</a:t>
            </a:r>
          </a:p>
          <a:p>
            <a:pPr lvl="2"/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1342103" y="427703"/>
            <a:ext cx="901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conclusie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3200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242</Words>
  <Application>Microsoft Macintosh PowerPoint</Application>
  <PresentationFormat>Breedbeeld</PresentationFormat>
  <Paragraphs>49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Wingdings</vt:lpstr>
      <vt:lpstr>Arial</vt:lpstr>
      <vt:lpstr>Office-thema</vt:lpstr>
      <vt:lpstr>Ongezond Voedsel en Preventie</vt:lpstr>
      <vt:lpstr>Introductie: Het “gewichtige” probleem</vt:lpstr>
      <vt:lpstr>10 april 2019: ”Kwart 18-25 jarigen te zwaar” bron: Jeugdmonitor CBS 2019   2-9 jaar:</vt:lpstr>
      <vt:lpstr>9-18 jaar</vt:lpstr>
      <vt:lpstr>Oorzaken overgewicht</vt:lpstr>
      <vt:lpstr>Wiens verantwoordelijkheid?</vt:lpstr>
      <vt:lpstr>PowerPoint-presentatie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Ongezond Voedsel en Preventie</dc:title>
  <dc:creator>Microsoft Office-gebruiker</dc:creator>
  <cp:lastModifiedBy>Microsoft Office-gebruiker</cp:lastModifiedBy>
  <cp:revision>35</cp:revision>
  <dcterms:created xsi:type="dcterms:W3CDTF">2019-04-09T10:24:47Z</dcterms:created>
  <dcterms:modified xsi:type="dcterms:W3CDTF">2019-04-11T14:16:10Z</dcterms:modified>
</cp:coreProperties>
</file>